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65517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7635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5113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354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2782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913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7764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486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Homa_(ritu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all-about-india.com/Ganges-River-Pollution.htmlhtt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46150" y="688025"/>
            <a:ext cx="9097799" cy="1656600"/>
          </a:xfrm>
          <a:prstGeom prst="rect">
            <a:avLst/>
          </a:prstGeom>
        </p:spPr>
        <p:txBody>
          <a:bodyPr lIns="91425" tIns="91425" rIns="91425" bIns="91425" anchor="b" anchorCtr="0">
            <a:noAutofit/>
          </a:bodyPr>
          <a:lstStyle/>
          <a:p>
            <a:pPr algn="l">
              <a:spcBef>
                <a:spcPts val="0"/>
              </a:spcBef>
              <a:buNone/>
            </a:pPr>
            <a:r>
              <a:rPr lang="en"/>
              <a:t>  Ganges River Water Pollution</a:t>
            </a:r>
          </a:p>
        </p:txBody>
      </p:sp>
      <p:sp>
        <p:nvSpPr>
          <p:cNvPr id="42" name="Shape 42"/>
          <p:cNvSpPr txBox="1">
            <a:spLocks noGrp="1"/>
          </p:cNvSpPr>
          <p:nvPr>
            <p:ph type="subTitle" idx="1"/>
          </p:nvPr>
        </p:nvSpPr>
        <p:spPr>
          <a:xfrm>
            <a:off x="936325" y="2516039"/>
            <a:ext cx="7035899" cy="1435500"/>
          </a:xfrm>
          <a:prstGeom prst="rect">
            <a:avLst/>
          </a:prstGeom>
        </p:spPr>
        <p:txBody>
          <a:bodyPr lIns="91425" tIns="91425" rIns="91425" bIns="91425" anchor="t" anchorCtr="0">
            <a:noAutofit/>
          </a:bodyPr>
          <a:lstStyle/>
          <a:p>
            <a:pPr lvl="0" algn="ctr" rtl="0">
              <a:spcBef>
                <a:spcPts val="0"/>
              </a:spcBef>
              <a:buNone/>
            </a:pPr>
            <a:r>
              <a:rPr lang="en"/>
              <a:t>    By:Grace Hollifield Alexandria Henderson, Carsen Baumgardner, Tanner Buffington, Heartley Twiggs, Alexandria Bryant, Emma Ingle,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The Ganges River is also referred to as the sacred river. People from all over India come to bath in it, wash their clothes in it, and even put their deceased love ones in the Ganges River. Factories also put the sewage in the river.</a:t>
            </a:r>
          </a:p>
        </p:txBody>
      </p:sp>
      <p:sp>
        <p:nvSpPr>
          <p:cNvPr id="48" name="Shape 4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A Little About The Ganges River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1200167"/>
            <a:ext cx="8229600" cy="3630300"/>
          </a:xfrm>
          <a:prstGeom prst="rect">
            <a:avLst/>
          </a:prstGeom>
          <a:noFill/>
          <a:ln>
            <a:noFill/>
          </a:ln>
        </p:spPr>
        <p:txBody>
          <a:bodyPr lIns="91425" tIns="91425" rIns="91425" bIns="91425" anchor="t" anchorCtr="0">
            <a:noAutofit/>
          </a:bodyPr>
          <a:lstStyle/>
          <a:p>
            <a:pPr marL="457200" lvl="0" indent="-374650" rtl="0">
              <a:lnSpc>
                <a:spcPct val="115000"/>
              </a:lnSpc>
              <a:spcBef>
                <a:spcPts val="0"/>
              </a:spcBef>
              <a:buClr>
                <a:srgbClr val="000000"/>
              </a:buClr>
              <a:buSzPct val="100000"/>
              <a:buFont typeface="Arial"/>
              <a:buChar char="●"/>
            </a:pPr>
            <a:r>
              <a:rPr lang="en" sz="2300">
                <a:solidFill>
                  <a:srgbClr val="000000"/>
                </a:solidFill>
                <a:latin typeface="Calibri"/>
                <a:ea typeface="Calibri"/>
                <a:cs typeface="Calibri"/>
                <a:sym typeface="Calibri"/>
              </a:rPr>
              <a:t>Water pollution really affects a lot of people in India, because most of the population rely on the river for so many reasons like food, water, and bathing.</a:t>
            </a:r>
          </a:p>
          <a:p>
            <a:pPr marL="457200" lvl="0" indent="-374650" rtl="0">
              <a:lnSpc>
                <a:spcPct val="115000"/>
              </a:lnSpc>
              <a:spcBef>
                <a:spcPts val="0"/>
              </a:spcBef>
              <a:buClr>
                <a:srgbClr val="000000"/>
              </a:buClr>
              <a:buSzPct val="100000"/>
              <a:buFont typeface="Arial"/>
              <a:buChar char="●"/>
            </a:pPr>
            <a:r>
              <a:rPr lang="en" sz="2300">
                <a:solidFill>
                  <a:srgbClr val="000000"/>
                </a:solidFill>
                <a:latin typeface="Calibri"/>
                <a:ea typeface="Calibri"/>
                <a:cs typeface="Calibri"/>
                <a:sym typeface="Calibri"/>
              </a:rPr>
              <a:t> A 2007 study found that discharge of untreated sewage is the single most important source of pollution of surface and groundwater in India. There is a large gap between generation and treatment of domestic waste water in India. The problem is not only that India lacks sufficient treatment capacity but also that </a:t>
            </a:r>
          </a:p>
          <a:p>
            <a:pPr lvl="0" rtl="0">
              <a:lnSpc>
                <a:spcPct val="115000"/>
              </a:lnSpc>
              <a:spcBef>
                <a:spcPts val="0"/>
              </a:spcBef>
              <a:buNone/>
            </a:pPr>
            <a:endParaRPr sz="2300">
              <a:solidFill>
                <a:schemeClr val="dk1"/>
              </a:solidFill>
              <a:latin typeface="Arial"/>
              <a:ea typeface="Arial"/>
              <a:cs typeface="Arial"/>
              <a:sym typeface="Arial"/>
            </a:endParaRPr>
          </a:p>
          <a:p>
            <a:pPr lvl="0" rtl="0">
              <a:lnSpc>
                <a:spcPct val="115000"/>
              </a:lnSpc>
              <a:spcBef>
                <a:spcPts val="0"/>
              </a:spcBef>
              <a:buNone/>
            </a:pPr>
            <a:endParaRPr sz="1800">
              <a:solidFill>
                <a:srgbClr val="000000"/>
              </a:solidFill>
              <a:latin typeface="Calibri"/>
              <a:ea typeface="Calibri"/>
              <a:cs typeface="Calibri"/>
              <a:sym typeface="Calibri"/>
            </a:endParaRPr>
          </a:p>
        </p:txBody>
      </p:sp>
      <p:sp>
        <p:nvSpPr>
          <p:cNvPr id="54" name="Shape 5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latin typeface="Calibri"/>
                <a:ea typeface="Calibri"/>
                <a:cs typeface="Calibri"/>
                <a:sym typeface="Calibri"/>
              </a:rPr>
              <a:t>Water Pollution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1200142"/>
            <a:ext cx="8229600" cy="3630300"/>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Arial"/>
              <a:buChar char="●"/>
            </a:pPr>
            <a:r>
              <a:rPr lang="en" sz="2400">
                <a:solidFill>
                  <a:srgbClr val="000000"/>
                </a:solidFill>
                <a:latin typeface="Calibri"/>
                <a:ea typeface="Calibri"/>
                <a:cs typeface="Calibri"/>
                <a:sym typeface="Calibri"/>
              </a:rPr>
              <a:t>Out of India's 3,119 towns and cities, just 209 have partial sewage treatment facilities, and only 8 have full wastewater treatment facilities. Downstream, the river water polluted by the untreated water is used for drinking, bathing, and washing.</a:t>
            </a:r>
          </a:p>
          <a:p>
            <a:pPr marL="457200" lvl="0" indent="-381000">
              <a:spcBef>
                <a:spcPts val="0"/>
              </a:spcBef>
              <a:buClr>
                <a:srgbClr val="000000"/>
              </a:buClr>
              <a:buSzPct val="100000"/>
              <a:buFont typeface="Arial"/>
              <a:buChar char="●"/>
            </a:pPr>
            <a:r>
              <a:rPr lang="en" sz="2400">
                <a:solidFill>
                  <a:srgbClr val="000000"/>
                </a:solidFill>
                <a:latin typeface="Calibri"/>
                <a:ea typeface="Calibri"/>
                <a:cs typeface="Calibri"/>
                <a:sym typeface="Calibri"/>
              </a:rPr>
              <a:t>During festival seasons, over 70 million people bathe in the Ganges over a few weeks to cleanse themselves from their sins. Some materials like food, waste or leaves are left in the Ganges for </a:t>
            </a:r>
            <a:r>
              <a:rPr lang="en" sz="2400">
                <a:solidFill>
                  <a:srgbClr val="000000"/>
                </a:solidFill>
                <a:latin typeface="Calibri"/>
                <a:ea typeface="Calibri"/>
                <a:cs typeface="Calibri"/>
                <a:sym typeface="Calibri"/>
                <a:hlinkClick r:id="rId3"/>
              </a:rPr>
              <a:t>ritualistic reasons</a:t>
            </a:r>
            <a:r>
              <a:rPr lang="en" sz="2400">
                <a:solidFill>
                  <a:srgbClr val="000000"/>
                </a:solidFill>
                <a:latin typeface="Calibri"/>
                <a:ea typeface="Calibri"/>
                <a:cs typeface="Calibri"/>
                <a:sym typeface="Calibri"/>
              </a:rPr>
              <a:t>.</a:t>
            </a:r>
          </a:p>
        </p:txBody>
      </p:sp>
      <p:sp>
        <p:nvSpPr>
          <p:cNvPr id="60" name="Shape 60"/>
          <p:cNvSpPr txBox="1">
            <a:spLocks noGrp="1"/>
          </p:cNvSpPr>
          <p:nvPr>
            <p:ph type="title"/>
          </p:nvPr>
        </p:nvSpPr>
        <p:spPr>
          <a:xfrm>
            <a:off x="457200" y="205953"/>
            <a:ext cx="8229600" cy="994200"/>
          </a:xfrm>
          <a:prstGeom prst="rect">
            <a:avLst/>
          </a:prstGeom>
        </p:spPr>
        <p:txBody>
          <a:bodyPr lIns="91425" tIns="91425" rIns="91425" bIns="91425" anchor="b" anchorCtr="0">
            <a:noAutofit/>
          </a:bodyPr>
          <a:lstStyle/>
          <a:p>
            <a:pPr>
              <a:spcBef>
                <a:spcPts val="0"/>
              </a:spcBef>
              <a:buNone/>
            </a:pPr>
            <a:r>
              <a:rPr lang="en"/>
              <a:t>Water Pollution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66" name="Shape 6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Images</a:t>
            </a:r>
          </a:p>
        </p:txBody>
      </p:sp>
      <p:pic>
        <p:nvPicPr>
          <p:cNvPr id="67" name="Shape 67"/>
          <p:cNvPicPr preferRelativeResize="0"/>
          <p:nvPr/>
        </p:nvPicPr>
        <p:blipFill>
          <a:blip r:embed="rId3">
            <a:alphaModFix/>
          </a:blip>
          <a:stretch>
            <a:fillRect/>
          </a:stretch>
        </p:blipFill>
        <p:spPr>
          <a:xfrm>
            <a:off x="536975" y="1287012"/>
            <a:ext cx="2486025" cy="1838325"/>
          </a:xfrm>
          <a:prstGeom prst="rect">
            <a:avLst/>
          </a:prstGeom>
          <a:noFill/>
          <a:ln>
            <a:noFill/>
          </a:ln>
        </p:spPr>
      </p:pic>
      <p:pic>
        <p:nvPicPr>
          <p:cNvPr id="68" name="Shape 68"/>
          <p:cNvPicPr preferRelativeResize="0"/>
          <p:nvPr/>
        </p:nvPicPr>
        <p:blipFill>
          <a:blip r:embed="rId4">
            <a:alphaModFix/>
          </a:blip>
          <a:stretch>
            <a:fillRect/>
          </a:stretch>
        </p:blipFill>
        <p:spPr>
          <a:xfrm>
            <a:off x="3158275" y="1244237"/>
            <a:ext cx="2666963" cy="1777975"/>
          </a:xfrm>
          <a:prstGeom prst="rect">
            <a:avLst/>
          </a:prstGeom>
          <a:noFill/>
          <a:ln>
            <a:noFill/>
          </a:ln>
        </p:spPr>
      </p:pic>
      <p:pic>
        <p:nvPicPr>
          <p:cNvPr id="69" name="Shape 69"/>
          <p:cNvPicPr preferRelativeResize="0"/>
          <p:nvPr/>
        </p:nvPicPr>
        <p:blipFill>
          <a:blip r:embed="rId5">
            <a:alphaModFix/>
          </a:blip>
          <a:stretch>
            <a:fillRect/>
          </a:stretch>
        </p:blipFill>
        <p:spPr>
          <a:xfrm>
            <a:off x="466725" y="3212175"/>
            <a:ext cx="2466975" cy="1847850"/>
          </a:xfrm>
          <a:prstGeom prst="rect">
            <a:avLst/>
          </a:prstGeom>
          <a:noFill/>
          <a:ln>
            <a:noFill/>
          </a:ln>
        </p:spPr>
      </p:pic>
      <p:pic>
        <p:nvPicPr>
          <p:cNvPr id="70" name="Shape 70"/>
          <p:cNvPicPr preferRelativeResize="0"/>
          <p:nvPr/>
        </p:nvPicPr>
        <p:blipFill>
          <a:blip r:embed="rId6">
            <a:alphaModFix/>
          </a:blip>
          <a:stretch>
            <a:fillRect/>
          </a:stretch>
        </p:blipFill>
        <p:spPr>
          <a:xfrm>
            <a:off x="6067425" y="1244250"/>
            <a:ext cx="2619375" cy="1777974"/>
          </a:xfrm>
          <a:prstGeom prst="rect">
            <a:avLst/>
          </a:prstGeom>
          <a:noFill/>
          <a:ln>
            <a:noFill/>
          </a:ln>
        </p:spPr>
      </p:pic>
      <p:pic>
        <p:nvPicPr>
          <p:cNvPr id="71" name="Shape 71"/>
          <p:cNvPicPr preferRelativeResize="0"/>
          <p:nvPr/>
        </p:nvPicPr>
        <p:blipFill>
          <a:blip r:embed="rId7">
            <a:alphaModFix/>
          </a:blip>
          <a:stretch>
            <a:fillRect/>
          </a:stretch>
        </p:blipFill>
        <p:spPr>
          <a:xfrm>
            <a:off x="3204575" y="3138184"/>
            <a:ext cx="2619375" cy="1962139"/>
          </a:xfrm>
          <a:prstGeom prst="rect">
            <a:avLst/>
          </a:prstGeom>
          <a:noFill/>
          <a:ln>
            <a:noFill/>
          </a:ln>
        </p:spPr>
      </p:pic>
      <p:pic>
        <p:nvPicPr>
          <p:cNvPr id="72" name="Shape 72"/>
          <p:cNvPicPr preferRelativeResize="0"/>
          <p:nvPr/>
        </p:nvPicPr>
        <p:blipFill>
          <a:blip r:embed="rId8">
            <a:alphaModFix/>
          </a:blip>
          <a:stretch>
            <a:fillRect/>
          </a:stretch>
        </p:blipFill>
        <p:spPr>
          <a:xfrm>
            <a:off x="5998575" y="3230262"/>
            <a:ext cx="2876899" cy="17779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Images</a:t>
            </a:r>
          </a:p>
        </p:txBody>
      </p:sp>
      <p:pic>
        <p:nvPicPr>
          <p:cNvPr id="78" name="Shape 78"/>
          <p:cNvPicPr preferRelativeResize="0"/>
          <p:nvPr/>
        </p:nvPicPr>
        <p:blipFill>
          <a:blip r:embed="rId3">
            <a:alphaModFix/>
          </a:blip>
          <a:stretch>
            <a:fillRect/>
          </a:stretch>
        </p:blipFill>
        <p:spPr>
          <a:xfrm>
            <a:off x="457200" y="1244250"/>
            <a:ext cx="2338124" cy="1760575"/>
          </a:xfrm>
          <a:prstGeom prst="rect">
            <a:avLst/>
          </a:prstGeom>
          <a:noFill/>
          <a:ln>
            <a:noFill/>
          </a:ln>
        </p:spPr>
      </p:pic>
      <p:pic>
        <p:nvPicPr>
          <p:cNvPr id="79" name="Shape 79"/>
          <p:cNvPicPr preferRelativeResize="0"/>
          <p:nvPr/>
        </p:nvPicPr>
        <p:blipFill>
          <a:blip r:embed="rId4">
            <a:alphaModFix/>
          </a:blip>
          <a:stretch>
            <a:fillRect/>
          </a:stretch>
        </p:blipFill>
        <p:spPr>
          <a:xfrm>
            <a:off x="3093100" y="1244262"/>
            <a:ext cx="2646194" cy="1760574"/>
          </a:xfrm>
          <a:prstGeom prst="rect">
            <a:avLst/>
          </a:prstGeom>
          <a:noFill/>
          <a:ln>
            <a:noFill/>
          </a:ln>
        </p:spPr>
      </p:pic>
      <p:pic>
        <p:nvPicPr>
          <p:cNvPr id="80" name="Shape 80"/>
          <p:cNvPicPr preferRelativeResize="0"/>
          <p:nvPr/>
        </p:nvPicPr>
        <p:blipFill>
          <a:blip r:embed="rId5">
            <a:alphaModFix/>
          </a:blip>
          <a:stretch>
            <a:fillRect/>
          </a:stretch>
        </p:blipFill>
        <p:spPr>
          <a:xfrm>
            <a:off x="6067425" y="1261750"/>
            <a:ext cx="2619375" cy="1743075"/>
          </a:xfrm>
          <a:prstGeom prst="rect">
            <a:avLst/>
          </a:prstGeom>
          <a:noFill/>
          <a:ln>
            <a:noFill/>
          </a:ln>
        </p:spPr>
      </p:pic>
      <p:pic>
        <p:nvPicPr>
          <p:cNvPr id="81" name="Shape 81"/>
          <p:cNvPicPr preferRelativeResize="0"/>
          <p:nvPr/>
        </p:nvPicPr>
        <p:blipFill>
          <a:blip r:embed="rId6">
            <a:alphaModFix/>
          </a:blip>
          <a:stretch>
            <a:fillRect/>
          </a:stretch>
        </p:blipFill>
        <p:spPr>
          <a:xfrm>
            <a:off x="260423" y="3521747"/>
            <a:ext cx="2731674" cy="1194027"/>
          </a:xfrm>
          <a:prstGeom prst="rect">
            <a:avLst/>
          </a:prstGeom>
          <a:noFill/>
          <a:ln>
            <a:noFill/>
          </a:ln>
        </p:spPr>
      </p:pic>
      <p:pic>
        <p:nvPicPr>
          <p:cNvPr id="82" name="Shape 82"/>
          <p:cNvPicPr preferRelativeResize="0"/>
          <p:nvPr/>
        </p:nvPicPr>
        <p:blipFill>
          <a:blip r:embed="rId7">
            <a:alphaModFix/>
          </a:blip>
          <a:stretch>
            <a:fillRect/>
          </a:stretch>
        </p:blipFill>
        <p:spPr>
          <a:xfrm>
            <a:off x="3188425" y="3227825"/>
            <a:ext cx="2550874" cy="1696325"/>
          </a:xfrm>
          <a:prstGeom prst="rect">
            <a:avLst/>
          </a:prstGeom>
          <a:noFill/>
          <a:ln>
            <a:noFill/>
          </a:ln>
        </p:spPr>
      </p:pic>
      <p:pic>
        <p:nvPicPr>
          <p:cNvPr id="83" name="Shape 83"/>
          <p:cNvPicPr preferRelativeResize="0"/>
          <p:nvPr/>
        </p:nvPicPr>
        <p:blipFill rotWithShape="1">
          <a:blip r:embed="rId8">
            <a:alphaModFix/>
          </a:blip>
          <a:srcRect r="-5053"/>
          <a:stretch/>
        </p:blipFill>
        <p:spPr>
          <a:xfrm>
            <a:off x="6135925" y="3312000"/>
            <a:ext cx="2550875" cy="16135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http://www.all-about-india.com/Ganges-River-Pollution.htmlhttp://</a:t>
            </a:r>
          </a:p>
          <a:p>
            <a:pPr rtl="0">
              <a:spcBef>
                <a:spcPts val="0"/>
              </a:spcBef>
              <a:buNone/>
            </a:pPr>
            <a:endParaRPr/>
          </a:p>
          <a:p>
            <a:pPr>
              <a:spcBef>
                <a:spcPts val="0"/>
              </a:spcBef>
              <a:buNone/>
            </a:pPr>
            <a:r>
              <a:rPr lang="en" u="sng"/>
              <a:t>en.wikipedia.org/wiki/Pollution_of_the_Ganges</a:t>
            </a:r>
          </a:p>
        </p:txBody>
      </p:sp>
      <p:sp>
        <p:nvSpPr>
          <p:cNvPr id="89" name="Shape 8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Work Cited </a:t>
            </a:r>
          </a:p>
        </p:txBody>
      </p:sp>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On-screen Show (16:9)</PresentationFormat>
  <Paragraphs>16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wave</vt:lpstr>
      <vt:lpstr>  Ganges River Water Pollution</vt:lpstr>
      <vt:lpstr>A Little About The Ganges River </vt:lpstr>
      <vt:lpstr>Water Pollution</vt:lpstr>
      <vt:lpstr>Water Pollution</vt:lpstr>
      <vt:lpstr>Images</vt:lpstr>
      <vt:lpstr>Images</vt:lpstr>
      <vt:lpstr>Work Cited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Ganges River Water Pollution</dc:title>
  <dc:creator>McBride, Lori</dc:creator>
  <cp:lastModifiedBy>Luke Volle</cp:lastModifiedBy>
  <cp:revision>2</cp:revision>
  <dcterms:modified xsi:type="dcterms:W3CDTF">2015-01-05T20:35:40Z</dcterms:modified>
</cp:coreProperties>
</file>